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3" r:id="rId1"/>
  </p:sldMasterIdLst>
  <p:notesMasterIdLst>
    <p:notesMasterId r:id="rId15"/>
  </p:notesMasterIdLst>
  <p:sldIdLst>
    <p:sldId id="281" r:id="rId2"/>
    <p:sldId id="256" r:id="rId3"/>
    <p:sldId id="257" r:id="rId4"/>
    <p:sldId id="264" r:id="rId5"/>
    <p:sldId id="258" r:id="rId6"/>
    <p:sldId id="262" r:id="rId7"/>
    <p:sldId id="273" r:id="rId8"/>
    <p:sldId id="276" r:id="rId9"/>
    <p:sldId id="279" r:id="rId10"/>
    <p:sldId id="269" r:id="rId11"/>
    <p:sldId id="282" r:id="rId12"/>
    <p:sldId id="283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76"/>
    <p:restoredTop sz="94293"/>
  </p:normalViewPr>
  <p:slideViewPr>
    <p:cSldViewPr snapToGrid="0" snapToObjects="1">
      <p:cViewPr varScale="1">
        <p:scale>
          <a:sx n="89" d="100"/>
          <a:sy n="89" d="100"/>
        </p:scale>
        <p:origin x="12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D4901-43FC-EA4B-AA7D-709B34229047}" type="datetimeFigureOut">
              <a:rPr lang="en-US" smtClean="0"/>
              <a:t>9/16/19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92AC6-D6F8-4F4A-A92A-0EC319FD27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54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other programs like R, looking</a:t>
            </a:r>
            <a:r>
              <a:rPr lang="en-US" baseline="0" dirty="0"/>
              <a:t> for stuff like python or other command-line-style programs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492AC6-D6F8-4F4A-A92A-0EC319FD27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7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4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r4ds.had.co.nz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courses?languages=en&amp;query=R" TargetMode="External"/><Relationship Id="rId2" Type="http://schemas.openxmlformats.org/officeDocument/2006/relationships/hyperlink" Target="https://cran.r-project.org/doc/manuals/R-intro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ckoverflow.com/questions/tagged/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When you come in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“</a:t>
            </a:r>
            <a:r>
              <a:rPr lang="en-US" dirty="0" err="1"/>
              <a:t>Intro_to_R.zip</a:t>
            </a:r>
            <a:r>
              <a:rPr lang="en-US" dirty="0"/>
              <a:t>” on desktop</a:t>
            </a:r>
          </a:p>
          <a:p>
            <a:r>
              <a:rPr lang="en-US" dirty="0"/>
              <a:t>Unzip to folder on desktop</a:t>
            </a:r>
          </a:p>
          <a:p>
            <a:r>
              <a:rPr lang="en-US" dirty="0"/>
              <a:t>Right-click “day1_tj.R” -&gt; open with… -&gt;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Put your thinking caps on</a:t>
            </a:r>
          </a:p>
        </p:txBody>
      </p:sp>
    </p:spTree>
    <p:extLst>
      <p:ext uri="{BB962C8B-B14F-4D97-AF65-F5344CB8AC3E}">
        <p14:creationId xmlns:p14="http://schemas.microsoft.com/office/powerpoint/2010/main" val="208283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Weaning ourselves off of Excel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in Data </a:t>
            </a:r>
            <a:r>
              <a:rPr lang="mr-IN" dirty="0"/>
              <a:t>–</a:t>
            </a:r>
            <a:r>
              <a:rPr lang="en-US" dirty="0"/>
              <a:t> R can read in all types including including excel documents</a:t>
            </a:r>
          </a:p>
          <a:p>
            <a:pPr lvl="1"/>
            <a:r>
              <a:rPr lang="en-US" dirty="0" err="1"/>
              <a:t>read.table</a:t>
            </a:r>
            <a:r>
              <a:rPr lang="en-US" dirty="0"/>
              <a:t> vs. </a:t>
            </a:r>
            <a:r>
              <a:rPr lang="en-US" dirty="0" err="1"/>
              <a:t>read.csv</a:t>
            </a:r>
            <a:endParaRPr lang="en-US" dirty="0"/>
          </a:p>
          <a:p>
            <a:pPr lvl="1"/>
            <a:r>
              <a:rPr lang="en-US" dirty="0"/>
              <a:t>Checking that the data has been loaded correctly:</a:t>
            </a:r>
          </a:p>
          <a:p>
            <a:pPr lvl="2"/>
            <a:r>
              <a:rPr lang="en-US" dirty="0"/>
              <a:t> View(), fix(), summary(), </a:t>
            </a:r>
            <a:r>
              <a:rPr lang="en-US" dirty="0" err="1"/>
              <a:t>str</a:t>
            </a:r>
            <a:r>
              <a:rPr lang="en-US" dirty="0"/>
              <a:t>(), length(), dim()</a:t>
            </a:r>
          </a:p>
          <a:p>
            <a:r>
              <a:rPr lang="en-US" dirty="0"/>
              <a:t>What are all these file extensions? .</a:t>
            </a:r>
            <a:r>
              <a:rPr lang="en-US" dirty="0" err="1"/>
              <a:t>xlsx</a:t>
            </a:r>
            <a:r>
              <a:rPr lang="en-US" dirty="0"/>
              <a:t>, .csv., .txt</a:t>
            </a:r>
          </a:p>
          <a:p>
            <a:pPr lvl="1"/>
            <a:r>
              <a:rPr lang="en-US" dirty="0"/>
              <a:t>Which ones work in excel?  Which ones work in R?</a:t>
            </a:r>
          </a:p>
          <a:p>
            <a:pPr lvl="1"/>
            <a:r>
              <a:rPr lang="en-US" dirty="0"/>
              <a:t>How do we change between them?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92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406D9-46C0-1843-AD7E-17B0D739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2BCA2-5D20-964F-BF00-E92E7C616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Someone else wrote the solution, you get to use it – best part of R</a:t>
            </a:r>
          </a:p>
          <a:p>
            <a:r>
              <a:rPr lang="en-US" dirty="0"/>
              <a:t>You install them from CRAN with </a:t>
            </a:r>
            <a:r>
              <a:rPr lang="en-US" dirty="0" err="1"/>
              <a:t>install.packages</a:t>
            </a:r>
            <a:r>
              <a:rPr lang="en-US" dirty="0"/>
              <a:t>("x")</a:t>
            </a:r>
          </a:p>
          <a:p>
            <a:r>
              <a:rPr lang="en-US" dirty="0"/>
              <a:t>You use them in R with library("x")</a:t>
            </a:r>
          </a:p>
          <a:p>
            <a:r>
              <a:rPr lang="en-US" dirty="0"/>
              <a:t>You get help on them with </a:t>
            </a:r>
            <a:r>
              <a:rPr lang="en-US" dirty="0" err="1"/>
              <a:t>package?x</a:t>
            </a:r>
            <a:r>
              <a:rPr lang="en-US" dirty="0"/>
              <a:t> and help(package = "x")</a:t>
            </a:r>
          </a:p>
        </p:txBody>
      </p:sp>
    </p:spTree>
    <p:extLst>
      <p:ext uri="{BB962C8B-B14F-4D97-AF65-F5344CB8AC3E}">
        <p14:creationId xmlns:p14="http://schemas.microsoft.com/office/powerpoint/2010/main" val="1986935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D244C-F483-694E-89D6-6A7823A0D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 we like (and will use today)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A1273-DEB4-8442-B19B-073EBAE6F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(contains </a:t>
            </a:r>
            <a:r>
              <a:rPr lang="en-US" dirty="0" err="1"/>
              <a:t>ggplot</a:t>
            </a:r>
            <a:r>
              <a:rPr lang="en-US" dirty="0"/>
              <a:t>, 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readr</a:t>
            </a:r>
            <a:r>
              <a:rPr lang="en-US" dirty="0"/>
              <a:t>, many more)</a:t>
            </a:r>
          </a:p>
          <a:p>
            <a:pPr lvl="1"/>
            <a:r>
              <a:rPr lang="en-US" dirty="0">
                <a:hlinkClick r:id="rId2"/>
              </a:rPr>
              <a:t>https://r4ds.had.co.nz/</a:t>
            </a:r>
            <a:endParaRPr lang="en-US" dirty="0"/>
          </a:p>
          <a:p>
            <a:pPr lvl="1"/>
            <a:r>
              <a:rPr lang="en-US" dirty="0"/>
              <a:t>Focus: </a:t>
            </a:r>
            <a:r>
              <a:rPr lang="en-US" dirty="0" err="1"/>
              <a:t>tibble</a:t>
            </a:r>
            <a:r>
              <a:rPr lang="en-US" dirty="0"/>
              <a:t> – observations x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4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get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 project: </a:t>
            </a:r>
            <a:r>
              <a:rPr lang="en-US" dirty="0">
                <a:hlinkClick r:id="rId2"/>
              </a:rPr>
              <a:t>https://cran.r-project.org/doc/manuals/R-intro.pdf</a:t>
            </a:r>
            <a:endParaRPr lang="en-US" dirty="0"/>
          </a:p>
          <a:p>
            <a:r>
              <a:rPr lang="en-US" dirty="0"/>
              <a:t>Free classes:</a:t>
            </a:r>
          </a:p>
          <a:p>
            <a:pPr lvl="1"/>
            <a:r>
              <a:rPr lang="en-US" dirty="0">
                <a:hlinkClick r:id="rId3"/>
              </a:rPr>
              <a:t>https://www.coursera.org/courses?languages=en&amp;query=R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Answering specific questions/errors:</a:t>
            </a:r>
          </a:p>
          <a:p>
            <a:pPr lvl="1"/>
            <a:r>
              <a:rPr lang="en-US" dirty="0"/>
              <a:t>Stack overflow: </a:t>
            </a:r>
            <a:r>
              <a:rPr lang="en-US" dirty="0">
                <a:hlinkClick r:id="rId4"/>
              </a:rPr>
              <a:t>https://stackoverflow.com/questions/tagged/r</a:t>
            </a:r>
            <a:endParaRPr lang="en-US" dirty="0"/>
          </a:p>
          <a:p>
            <a:pPr lvl="0"/>
            <a:r>
              <a:rPr lang="en-US" dirty="0" err="1">
                <a:solidFill>
                  <a:prstClr val="black"/>
                </a:solidFill>
              </a:rPr>
              <a:t>Supriyo</a:t>
            </a:r>
            <a:r>
              <a:rPr lang="en-US" dirty="0">
                <a:solidFill>
                  <a:prstClr val="black"/>
                </a:solidFill>
              </a:rPr>
              <a:t> De, Jun Ding, Chris Coletta, Larry </a:t>
            </a:r>
            <a:r>
              <a:rPr lang="en-US" dirty="0" err="1">
                <a:solidFill>
                  <a:prstClr val="black"/>
                </a:solidFill>
              </a:rPr>
              <a:t>Reser</a:t>
            </a:r>
            <a:r>
              <a:rPr lang="en-US" dirty="0">
                <a:solidFill>
                  <a:prstClr val="black"/>
                </a:solidFill>
              </a:rPr>
              <a:t>, T.J. Butler, more by the day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755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Or, pointing you towards tools to learn R yourself</a:t>
            </a:r>
          </a:p>
          <a:p>
            <a:r>
              <a:rPr lang="en-US" dirty="0"/>
              <a:t>Mr. TJ Butler and Mr. Larry </a:t>
            </a:r>
            <a:r>
              <a:rPr lang="en-US" dirty="0" err="1"/>
              <a:t>Reser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337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do we already know?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R?  How is it different from Excel?</a:t>
            </a:r>
          </a:p>
          <a:p>
            <a:r>
              <a:rPr lang="en-US" dirty="0"/>
              <a:t>What is R studio?</a:t>
            </a:r>
          </a:p>
          <a:p>
            <a:r>
              <a:rPr lang="en-US" dirty="0"/>
              <a:t>What is R useful for?</a:t>
            </a:r>
          </a:p>
          <a:p>
            <a:r>
              <a:rPr lang="en-US" dirty="0"/>
              <a:t>Who has used R or other similar programs before?</a:t>
            </a:r>
          </a:p>
          <a:p>
            <a:r>
              <a:rPr lang="en-US" dirty="0"/>
              <a:t>What level of R knowledge do you want to have?  Can that be learned in an hour?</a:t>
            </a:r>
          </a:p>
        </p:txBody>
      </p:sp>
    </p:spTree>
    <p:extLst>
      <p:ext uri="{BB962C8B-B14F-4D97-AF65-F5344CB8AC3E}">
        <p14:creationId xmlns:p14="http://schemas.microsoft.com/office/powerpoint/2010/main" val="1295730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2 Types of Data Analysis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938" y="1825625"/>
            <a:ext cx="5376862" cy="2966343"/>
          </a:xfrm>
          <a:ln>
            <a:solidFill>
              <a:schemeClr val="tx2"/>
            </a:solidFill>
          </a:ln>
        </p:spPr>
        <p:txBody>
          <a:bodyPr/>
          <a:lstStyle/>
          <a:p>
            <a:r>
              <a:rPr lang="en-US" dirty="0"/>
              <a:t>Point and click and command line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Excel </a:t>
            </a:r>
            <a:r>
              <a:rPr lang="mr-IN" dirty="0"/>
              <a:t>–</a:t>
            </a:r>
            <a:r>
              <a:rPr lang="en-US" dirty="0"/>
              <a:t> proprietary</a:t>
            </a:r>
          </a:p>
          <a:p>
            <a:pPr lvl="1"/>
            <a:r>
              <a:rPr lang="en-US" dirty="0"/>
              <a:t>SPSS - proprietary</a:t>
            </a:r>
          </a:p>
          <a:p>
            <a:pPr lvl="1"/>
            <a:r>
              <a:rPr lang="en-US" dirty="0"/>
              <a:t>JMP </a:t>
            </a:r>
            <a:r>
              <a:rPr lang="mr-IN" dirty="0"/>
              <a:t>–</a:t>
            </a:r>
            <a:r>
              <a:rPr lang="en-US" dirty="0"/>
              <a:t> SAS add-on</a:t>
            </a:r>
          </a:p>
          <a:p>
            <a:pPr lvl="1"/>
            <a:r>
              <a:rPr lang="en-US" dirty="0"/>
              <a:t>Stata - proprietary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9800" y="1825625"/>
            <a:ext cx="5334000" cy="2966343"/>
          </a:xfrm>
          <a:ln>
            <a:solidFill>
              <a:schemeClr val="tx2"/>
            </a:solidFill>
          </a:ln>
        </p:spPr>
        <p:txBody>
          <a:bodyPr/>
          <a:lstStyle/>
          <a:p>
            <a:r>
              <a:rPr lang="en-US" dirty="0"/>
              <a:t>Command line/coding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 </a:t>
            </a:r>
            <a:r>
              <a:rPr lang="mr-IN" dirty="0"/>
              <a:t>–</a:t>
            </a:r>
            <a:r>
              <a:rPr lang="en-US" dirty="0"/>
              <a:t> open source</a:t>
            </a:r>
          </a:p>
          <a:p>
            <a:pPr lvl="1"/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proprietary</a:t>
            </a:r>
          </a:p>
          <a:p>
            <a:pPr lvl="1"/>
            <a:r>
              <a:rPr lang="en-US" dirty="0"/>
              <a:t>Octave </a:t>
            </a:r>
            <a:r>
              <a:rPr lang="mr-IN" dirty="0"/>
              <a:t>–</a:t>
            </a:r>
            <a:r>
              <a:rPr lang="en-US" dirty="0"/>
              <a:t> open source</a:t>
            </a:r>
          </a:p>
          <a:p>
            <a:pPr lvl="1"/>
            <a:r>
              <a:rPr lang="en-US" dirty="0"/>
              <a:t>Python </a:t>
            </a:r>
            <a:r>
              <a:rPr lang="mr-IN" dirty="0"/>
              <a:t>–</a:t>
            </a:r>
            <a:r>
              <a:rPr lang="en-US" dirty="0"/>
              <a:t> open source</a:t>
            </a:r>
          </a:p>
          <a:p>
            <a:pPr lvl="1"/>
            <a:r>
              <a:rPr lang="en-US" dirty="0"/>
              <a:t>SAS - proprietary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1866" y="4791968"/>
            <a:ext cx="112158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 has a very steep learning curve for those who have only used point and click data analysis tools, including unlearning other program-specific coding rules</a:t>
            </a:r>
          </a:p>
        </p:txBody>
      </p:sp>
    </p:spTree>
    <p:extLst>
      <p:ext uri="{BB962C8B-B14F-4D97-AF65-F5344CB8AC3E}">
        <p14:creationId xmlns:p14="http://schemas.microsoft.com/office/powerpoint/2010/main" val="701455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When do I really need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often do you do this analysis?</a:t>
            </a:r>
          </a:p>
          <a:p>
            <a:pPr lvl="1"/>
            <a:r>
              <a:rPr lang="en-US" dirty="0"/>
              <a:t>R has high initial cost to learn, benefits pay off downstream</a:t>
            </a:r>
          </a:p>
          <a:p>
            <a:pPr lvl="0"/>
            <a:r>
              <a:rPr lang="en-US" dirty="0">
                <a:solidFill>
                  <a:prstClr val="black"/>
                </a:solidFill>
              </a:rPr>
              <a:t>Manipulating large data sets: R, python, </a:t>
            </a:r>
            <a:r>
              <a:rPr lang="en-US" dirty="0" err="1">
                <a:solidFill>
                  <a:prstClr val="black"/>
                </a:solidFill>
              </a:rPr>
              <a:t>perl</a:t>
            </a:r>
            <a:endParaRPr lang="en-US" dirty="0">
              <a:solidFill>
                <a:prstClr val="black"/>
              </a:solidFill>
            </a:endParaRPr>
          </a:p>
          <a:p>
            <a:pPr lvl="0"/>
            <a:r>
              <a:rPr lang="en-US" dirty="0">
                <a:solidFill>
                  <a:prstClr val="black"/>
                </a:solidFill>
              </a:rPr>
              <a:t>There’s an R package for everything </a:t>
            </a:r>
            <a:r>
              <a:rPr lang="mr-IN" dirty="0">
                <a:solidFill>
                  <a:prstClr val="black"/>
                </a:solidFill>
              </a:rPr>
              <a:t>–</a:t>
            </a:r>
            <a:r>
              <a:rPr lang="en-US" dirty="0">
                <a:solidFill>
                  <a:prstClr val="black"/>
                </a:solidFill>
              </a:rPr>
              <a:t> don’t reinvent the analysis</a:t>
            </a:r>
            <a:endParaRPr lang="en-US" dirty="0"/>
          </a:p>
          <a:p>
            <a:pPr lvl="0"/>
            <a:r>
              <a:rPr lang="en-US" dirty="0">
                <a:solidFill>
                  <a:prstClr val="black"/>
                </a:solidFill>
              </a:rPr>
              <a:t>R Shiny </a:t>
            </a:r>
            <a:r>
              <a:rPr lang="mr-IN" dirty="0">
                <a:solidFill>
                  <a:prstClr val="black"/>
                </a:solidFill>
              </a:rPr>
              <a:t>–</a:t>
            </a:r>
            <a:r>
              <a:rPr lang="en-US" dirty="0">
                <a:solidFill>
                  <a:prstClr val="black"/>
                </a:solidFill>
              </a:rPr>
              <a:t> share web apps for people who don’t want to learn R, e.g. whoever made you come to this training</a:t>
            </a:r>
          </a:p>
          <a:p>
            <a:pPr lvl="0"/>
            <a:r>
              <a:rPr lang="en-US" dirty="0">
                <a:solidFill>
                  <a:prstClr val="black"/>
                </a:solidFill>
              </a:rPr>
              <a:t>Graphics/plotting is completely customizable, possibly painful</a:t>
            </a:r>
          </a:p>
        </p:txBody>
      </p:sp>
    </p:spTree>
    <p:extLst>
      <p:ext uri="{BB962C8B-B14F-4D97-AF65-F5344CB8AC3E}">
        <p14:creationId xmlns:p14="http://schemas.microsoft.com/office/powerpoint/2010/main" val="1523873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587" y="1636714"/>
            <a:ext cx="4762499" cy="4762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1375"/>
          </a:xfrm>
        </p:spPr>
        <p:txBody>
          <a:bodyPr/>
          <a:lstStyle/>
          <a:p>
            <a:pPr algn="ctr"/>
            <a:r>
              <a:rPr lang="en-US" dirty="0"/>
              <a:t>Two Main Strengths of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6500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Statistical tests </a:t>
            </a:r>
            <a:r>
              <a:rPr lang="mr-IN" dirty="0"/>
              <a:t>–</a:t>
            </a:r>
            <a:r>
              <a:rPr lang="en-US" dirty="0"/>
              <a:t> one line of code to perform test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Visualization </a:t>
            </a:r>
            <a:r>
              <a:rPr lang="mr-IN" dirty="0"/>
              <a:t>–</a:t>
            </a:r>
            <a:r>
              <a:rPr lang="en-US" dirty="0"/>
              <a:t> publication ready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1" y="2667000"/>
            <a:ext cx="5867400" cy="4191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57900" y="6280832"/>
            <a:ext cx="569118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Data and visualizations from Chris </a:t>
            </a:r>
            <a:r>
              <a:rPr lang="en-US" dirty="0" err="1"/>
              <a:t>Coletta</a:t>
            </a:r>
            <a:r>
              <a:rPr lang="en-US" dirty="0"/>
              <a:t>, left is actual graphic from his work at NIA</a:t>
            </a:r>
          </a:p>
        </p:txBody>
      </p:sp>
    </p:spTree>
    <p:extLst>
      <p:ext uri="{BB962C8B-B14F-4D97-AF65-F5344CB8AC3E}">
        <p14:creationId xmlns:p14="http://schemas.microsoft.com/office/powerpoint/2010/main" val="57683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 Paradigm: A Step-by-Step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 of R: scripts and console</a:t>
            </a:r>
          </a:p>
          <a:p>
            <a:r>
              <a:rPr lang="en-US" dirty="0">
                <a:solidFill>
                  <a:prstClr val="black"/>
                </a:solidFill>
              </a:rPr>
              <a:t>Console: type a command and execute it – can you remember what you wrote later?</a:t>
            </a:r>
            <a:endParaRPr lang="en-US" dirty="0"/>
          </a:p>
          <a:p>
            <a:r>
              <a:rPr lang="en-US" dirty="0"/>
              <a:t>Script: text file of commands to be run</a:t>
            </a:r>
          </a:p>
          <a:p>
            <a:pPr lvl="1"/>
            <a:r>
              <a:rPr lang="en-US" dirty="0"/>
              <a:t>command-line R, </a:t>
            </a:r>
            <a:r>
              <a:rPr lang="en-US" dirty="0" err="1"/>
              <a:t>RGui</a:t>
            </a:r>
            <a:r>
              <a:rPr lang="en-US" dirty="0"/>
              <a:t>, and RStudio can all run scripts</a:t>
            </a:r>
          </a:p>
          <a:p>
            <a:pPr lvl="1"/>
            <a:r>
              <a:rPr lang="en-US" dirty="0"/>
              <a:t>Run and rerun to produce plots, create results: executes and terminates</a:t>
            </a:r>
          </a:p>
          <a:p>
            <a:pPr lvl="1"/>
            <a:r>
              <a:rPr lang="en-US" dirty="0"/>
              <a:t>Good for saving work that is to be rerun multiple times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745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1-dimensional</a:t>
            </a:r>
          </a:p>
          <a:p>
            <a:pPr lvl="1"/>
            <a:r>
              <a:rPr lang="en-US" dirty="0"/>
              <a:t>Scalar: A single value, generally numeric, character/string, or </a:t>
            </a:r>
            <a:r>
              <a:rPr lang="en-US" dirty="0" err="1"/>
              <a:t>boolean</a:t>
            </a:r>
            <a:r>
              <a:rPr lang="en-US" dirty="0"/>
              <a:t> (T/F)</a:t>
            </a:r>
          </a:p>
          <a:p>
            <a:pPr lvl="1"/>
            <a:r>
              <a:rPr lang="en-US" dirty="0"/>
              <a:t>Vector: A 1-dimensional set of values</a:t>
            </a:r>
          </a:p>
          <a:p>
            <a:pPr lvl="1"/>
            <a:endParaRPr lang="en-US" dirty="0"/>
          </a:p>
          <a:p>
            <a:r>
              <a:rPr lang="en-US" dirty="0"/>
              <a:t>2-dimensional</a:t>
            </a:r>
          </a:p>
          <a:p>
            <a:pPr lvl="1"/>
            <a:r>
              <a:rPr lang="en-US" dirty="0"/>
              <a:t>Matrix: a vector of vectors</a:t>
            </a:r>
          </a:p>
          <a:p>
            <a:pPr lvl="1"/>
            <a:r>
              <a:rPr lang="en-US" dirty="0"/>
              <a:t>Data frame: matrix with some special properties</a:t>
            </a:r>
          </a:p>
          <a:p>
            <a:pPr lvl="2"/>
            <a:r>
              <a:rPr lang="en-US" dirty="0"/>
              <a:t>’$’ </a:t>
            </a:r>
            <a:r>
              <a:rPr lang="mr-IN" dirty="0"/>
              <a:t>–</a:t>
            </a:r>
            <a:r>
              <a:rPr lang="en-US" dirty="0"/>
              <a:t> easily subset columns using the </a:t>
            </a:r>
            <a:r>
              <a:rPr lang="en-US" dirty="0" err="1"/>
              <a:t>colnames</a:t>
            </a:r>
            <a:endParaRPr lang="en-US" dirty="0"/>
          </a:p>
          <a:p>
            <a:pPr lvl="2"/>
            <a:r>
              <a:rPr lang="en-US" dirty="0"/>
              <a:t>Rows can also have </a:t>
            </a:r>
            <a:r>
              <a:rPr lang="en-US" dirty="0" err="1"/>
              <a:t>rownames</a:t>
            </a:r>
            <a:endParaRPr lang="en-US" dirty="0"/>
          </a:p>
          <a:p>
            <a:pPr lvl="2"/>
            <a:r>
              <a:rPr lang="en-US" dirty="0"/>
              <a:t>[]: can access any subset of rows/columns </a:t>
            </a:r>
            <a:r>
              <a:rPr lang="mr-IN" dirty="0"/>
              <a:t>–</a:t>
            </a:r>
            <a:r>
              <a:rPr lang="en-US" dirty="0"/>
              <a:t> [10:20,c(“</a:t>
            </a:r>
            <a:r>
              <a:rPr lang="en-US" dirty="0" err="1"/>
              <a:t>Age”,”ID”,”Height</a:t>
            </a:r>
            <a:r>
              <a:rPr lang="en-US" dirty="0"/>
              <a:t>”)]</a:t>
            </a:r>
          </a:p>
          <a:p>
            <a:pPr lvl="2"/>
            <a:r>
              <a:rPr lang="en-US" dirty="0"/>
              <a:t>Each column can be a different class: numeric, </a:t>
            </a:r>
            <a:r>
              <a:rPr lang="en-US" dirty="0" err="1"/>
              <a:t>boolean</a:t>
            </a:r>
            <a:r>
              <a:rPr lang="en-US" dirty="0"/>
              <a:t>, character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909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Functions are objects</a:t>
            </a:r>
          </a:p>
          <a:p>
            <a:r>
              <a:rPr lang="en-US" dirty="0"/>
              <a:t>Functions must be invoked with ()</a:t>
            </a:r>
          </a:p>
          <a:p>
            <a:r>
              <a:rPr lang="en-US" dirty="0"/>
              <a:t>YOU can write your own functions!  Try declaring in an R script</a:t>
            </a:r>
          </a:p>
          <a:p>
            <a:r>
              <a:rPr lang="en-US" dirty="0"/>
              <a:t>Functions (usually) accept arguments/other objects and (usually) return a value or an object</a:t>
            </a:r>
          </a:p>
          <a:p>
            <a:pPr lvl="1"/>
            <a:r>
              <a:rPr lang="en-US" dirty="0"/>
              <a:t>mean(X) </a:t>
            </a:r>
            <a:r>
              <a:rPr lang="mr-IN" dirty="0"/>
              <a:t>–</a:t>
            </a:r>
            <a:r>
              <a:rPr lang="en-US" dirty="0"/>
              <a:t> accepts X which could be scalar or vector</a:t>
            </a:r>
          </a:p>
          <a:p>
            <a:pPr lvl="1"/>
            <a:r>
              <a:rPr lang="en-US" dirty="0"/>
              <a:t>plot(</a:t>
            </a:r>
            <a:r>
              <a:rPr lang="en-US" dirty="0" err="1"/>
              <a:t>x,y</a:t>
            </a:r>
            <a:r>
              <a:rPr lang="en-US" dirty="0"/>
              <a:t>) </a:t>
            </a:r>
            <a:r>
              <a:rPr lang="mr-IN" dirty="0"/>
              <a:t>–</a:t>
            </a:r>
            <a:r>
              <a:rPr lang="en-US" dirty="0"/>
              <a:t> accepts a vector of x’s and y’s and returns a plot image that can be saved as a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4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4231</TotalTime>
  <Words>837</Words>
  <Application>Microsoft Macintosh PowerPoint</Application>
  <PresentationFormat>Widescreen</PresentationFormat>
  <Paragraphs>93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When you come in…</vt:lpstr>
      <vt:lpstr>Introduction to R</vt:lpstr>
      <vt:lpstr>What do we already know?</vt:lpstr>
      <vt:lpstr>2 Types of Data Analysis Programs</vt:lpstr>
      <vt:lpstr>When do I really need R?</vt:lpstr>
      <vt:lpstr>Two Main Strengths of R</vt:lpstr>
      <vt:lpstr>R Paradigm: A Step-by-Step Process</vt:lpstr>
      <vt:lpstr>Data Types</vt:lpstr>
      <vt:lpstr>Functions</vt:lpstr>
      <vt:lpstr>Weaning ourselves off of Excel</vt:lpstr>
      <vt:lpstr>R packages</vt:lpstr>
      <vt:lpstr>Packages we like (and will use today)</vt:lpstr>
      <vt:lpstr>Where to get help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</dc:title>
  <dc:creator>Butler, Thomas (NIH/NIA/IRP) [C]</dc:creator>
  <cp:lastModifiedBy>Butler, Thomas (NIH/NIA/IRP) [C]</cp:lastModifiedBy>
  <cp:revision>222</cp:revision>
  <dcterms:created xsi:type="dcterms:W3CDTF">2017-12-04T17:14:03Z</dcterms:created>
  <dcterms:modified xsi:type="dcterms:W3CDTF">2019-09-16T20:59:25Z</dcterms:modified>
</cp:coreProperties>
</file>

<file path=docProps/thumbnail.jpeg>
</file>